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Caveat"/>
      <p:regular r:id="rId64"/>
      <p:bold r:id="rId65"/>
    </p:embeddedFont>
    <p:embeddedFont>
      <p:font typeface="Helvetica Neue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Caveat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65" Type="http://schemas.openxmlformats.org/officeDocument/2006/relationships/font" Target="fonts/Caveat-bold.fntdata"/><Relationship Id="rId24" Type="http://schemas.openxmlformats.org/officeDocument/2006/relationships/slide" Target="slides/slide19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8.xml"/><Relationship Id="rId67" Type="http://schemas.openxmlformats.org/officeDocument/2006/relationships/font" Target="fonts/HelveticaNeue-bold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cbfe8322f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cbfe832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students scenarios - what chart should they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Eg “are museum ticket sales affected by bad weather?”; “what percentage of orders shipped on time v shipping late?”; “does the </a:t>
            </a:r>
            <a:r>
              <a:rPr lang="en"/>
              <a:t>frequency</a:t>
            </a:r>
            <a:r>
              <a:rPr lang="en"/>
              <a:t> of bird strikes at various altitudes on </a:t>
            </a:r>
            <a:r>
              <a:rPr lang="en"/>
              <a:t>commercial</a:t>
            </a:r>
            <a:r>
              <a:rPr lang="en"/>
              <a:t> planes at uk airports follow the normal bell curve?”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21e18ac13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21e18ac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cbfe8322f_0_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cbfe8322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cbfe8322f_0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cbfe8322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Invite students to test some tableau dashboards for interactivity and rate what they liked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cbfe8322f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cbfe832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cbfe8322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cbfe8322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21e18ac1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21e18ac1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cbfe8322f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cbfe8322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cbfe8322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cbfe8322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cbfe8322f_0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cbfe8322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Invite students to find example of misleading charts 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cbfe832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cbfe832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cbfe8322f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cbfe832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cbfe8322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cbfe8322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bea9c0d0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bea9c0d0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memory is often described as a bottle neck - scientists have discovered that average humans can hold between 8 and 12 items in our working memory at any one time - obv this decreases with age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bea9c0d0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bea9c0d0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cbfe8322f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cbfe832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21e18ac13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21e18ac1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cbfe8322f_0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cbfe8322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A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preattentive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visual property is one which is processed in spatial memory without our conscious action. In essence it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takes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less than 500 milliseconds for the eye and the brain to process a </a:t>
            </a: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preattentive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 property of any image.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cbfe8322f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cbfe8322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cbfe8322f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cbfe8322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21e18ac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21e18ac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21e18ac1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21e18ac1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21e18ac1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21e18ac1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21e18ac1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21e18ac1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21e18ac1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21e18ac1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21e18ac1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21e18ac1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21e18ac1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21e18ac1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21e18ac13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21e18ac1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cbfe8322f_0_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cbfe8322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cbfe8322f_0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cbfe8322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21e18ac13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21e18ac1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21e18ac1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21e18ac1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cbfe8322f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cbfe8322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cbfe8322f_0_1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cbfe8322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cbfe8322f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cbfe832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cbfe8322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cbfe832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cbfe8322f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cbfe8322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cbfe8322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cbfe8322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375fdf4a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375fdf4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cbfe8322f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ccbfe8322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21e18ac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021e18ac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21e18ac1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21e18ac1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21e18ac13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21e18ac1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21e18ac1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21e18ac1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21e18ac1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21e18ac1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21e18ac13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21e18ac1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21e18ac1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021e18ac1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c6ff040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c6ff040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cbfe8322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cbfe8322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cbfe8322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cbfe8322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Invite students to bring examples of well chosen chart types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Ynp7oOh-AmeMxJJy6Ypv7oXpO6d83cTxE0mgPYh6T8M/edit" TargetMode="External"/><Relationship Id="rId4" Type="http://schemas.openxmlformats.org/officeDocument/2006/relationships/hyperlink" Target="https://public.tableau.com/views/CookBook/VizCookbook?:embed=y&amp;:showVizHome=no&amp;:display_count=y&amp;:display_static_image=y&amp;:bootstrapWhenNotified=tru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tableau.com/about/blog/2017/6/eye-tracking-study-5-key-learnings-data-designers-everywhere-72395" TargetMode="External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torybench.org/understanding-what-makes-a-visualization-memorable/" TargetMode="External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csc2.ncsu.edu/faculty/healey/PP/#jscript_search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csc2.ncsu.edu/faculty/healey/PP/" TargetMode="External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darkhorseanalytics.com/blog/data-looks-better-naked" TargetMode="External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storm12.co.uk/blog/brand/brand-colour-quiz/" TargetMode="External"/><Relationship Id="rId4" Type="http://schemas.openxmlformats.org/officeDocument/2006/relationships/hyperlink" Target="https://www.arealme.com/guess-color-sensitive-quiz/en/" TargetMode="External"/><Relationship Id="rId5" Type="http://schemas.openxmlformats.org/officeDocument/2006/relationships/hyperlink" Target="https://docs.google.com/document/d/1pSaNa-kVQcBnermNUZot-XyxPuNB0q7l/edit?usp=sharing&amp;ouid=113438922798939998266&amp;rtpof=true&amp;sd=true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viz.wtf/" TargetMode="External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ata.world/makeovermonday/2021w19" TargetMode="External"/><Relationship Id="rId4" Type="http://schemas.openxmlformats.org/officeDocument/2006/relationships/hyperlink" Target="https://www.economist.com/graphic-detail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86" name="Google Shape;86;p13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3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3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3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3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3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96" name="Google Shape;96;p13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>
            <p:ph type="title"/>
          </p:nvPr>
        </p:nvSpPr>
        <p:spPr>
          <a:xfrm>
            <a:off x="273725" y="846125"/>
            <a:ext cx="4059900" cy="29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Visualisation Best Practices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data storytelling</a:t>
            </a: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99" name="Google Shape;99;p13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00" name="Google Shape;100;p13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3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3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110" name="Google Shape;110;p13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11" name="Google Shape;111;p13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3"/>
          <p:cNvSpPr txBox="1"/>
          <p:nvPr>
            <p:ph idx="2" type="body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max growth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725" y="152400"/>
            <a:ext cx="642856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8775"/>
            <a:ext cx="8839201" cy="33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https://www.storytellingwithdata.com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pick a chart type</a:t>
            </a:r>
            <a:endParaRPr/>
          </a:p>
        </p:txBody>
      </p:sp>
      <p:sp>
        <p:nvSpPr>
          <p:cNvPr id="182" name="Google Shape;182;p24"/>
          <p:cNvSpPr txBox="1"/>
          <p:nvPr>
            <p:ph idx="1" type="subTitle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</a:t>
            </a:r>
            <a:r>
              <a:rPr lang="en" u="sng">
                <a:hlinkClick r:id="rId3"/>
              </a:rPr>
              <a:t>data insight</a:t>
            </a:r>
            <a:r>
              <a:rPr lang="en"/>
              <a:t>, sketch an </a:t>
            </a:r>
            <a:r>
              <a:rPr lang="en" u="sng">
                <a:hlinkClick r:id="rId4"/>
              </a:rPr>
              <a:t>appropriate single chart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#2 - engagement is key to interest</a:t>
            </a:r>
            <a:endParaRPr/>
          </a:p>
        </p:txBody>
      </p:sp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598100" y="2715942"/>
            <a:ext cx="82221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 product that requires intentional interaction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Ways to interact with charts- examples from tableau:</a:t>
            </a:r>
            <a:endParaRPr/>
          </a:p>
        </p:txBody>
      </p:sp>
      <p:sp>
        <p:nvSpPr>
          <p:cNvPr id="194" name="Google Shape;194;p26"/>
          <p:cNvSpPr txBox="1"/>
          <p:nvPr/>
        </p:nvSpPr>
        <p:spPr>
          <a:xfrm>
            <a:off x="422175" y="1240575"/>
            <a:ext cx="86253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Dynamic filtering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Filter by one chart on another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Hover over a value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Explain data feature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related data points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and apply / exclude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Sort by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info from the </a:t>
            </a: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Tooltip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a related chart in tooltip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Drill up/down to less/more detail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Choose how you want to see the view, from a parameter of options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Set actions eg proportional brushing 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#3 - sizing</a:t>
            </a:r>
            <a:endParaRPr/>
          </a:p>
        </p:txBody>
      </p:sp>
      <p:sp>
        <p:nvSpPr>
          <p:cNvPr id="200" name="Google Shape;200;p2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most of your report real estate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for the eventual device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500" y="1170200"/>
            <a:ext cx="5692132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overstuff the screen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450" y="1017800"/>
            <a:ext cx="577932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#4 - what do people see</a:t>
            </a:r>
            <a:endParaRPr/>
          </a:p>
        </p:txBody>
      </p:sp>
      <p:sp>
        <p:nvSpPr>
          <p:cNvPr id="218" name="Google Shape;218;p30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eyes naturally go to a place. Put the important things there.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all read information in predictable patterns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75" y="1139750"/>
            <a:ext cx="7215149" cy="382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/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Before we get into the guidance… </a:t>
            </a:r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875" y="976650"/>
            <a:ext cx="5472783" cy="40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/>
        </p:nvSpPr>
        <p:spPr>
          <a:xfrm>
            <a:off x="7045900" y="2571750"/>
            <a:ext cx="1430400" cy="12468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Rule # 0 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: don’t mislead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tracking tells us what people pay attention to</a:t>
            </a:r>
            <a:endParaRPr/>
          </a:p>
        </p:txBody>
      </p:sp>
      <p:pic>
        <p:nvPicPr>
          <p:cNvPr id="230" name="Google Shape;230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925" y="1109325"/>
            <a:ext cx="6411470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#5 - what do people remember</a:t>
            </a:r>
            <a:endParaRPr/>
          </a:p>
        </p:txBody>
      </p:sp>
      <p:sp>
        <p:nvSpPr>
          <p:cNvPr id="236" name="Google Shape;236;p3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only hold a limited number of items in our working memory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memory works (1)</a:t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25" y="1712225"/>
            <a:ext cx="6839125" cy="3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2620250" y="1894650"/>
            <a:ext cx="1572600" cy="677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"/>
                <a:ea typeface="Caveat"/>
                <a:cs typeface="Caveat"/>
                <a:sym typeface="Caveat"/>
              </a:rPr>
              <a:t>Test: do I need to remember this?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memory works (2)</a:t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950" y="1142625"/>
            <a:ext cx="509453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 what will most likely be remembered</a:t>
            </a:r>
            <a:endParaRPr/>
          </a:p>
        </p:txBody>
      </p:sp>
      <p:pic>
        <p:nvPicPr>
          <p:cNvPr id="255" name="Google Shape;255;p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875" y="1078900"/>
            <a:ext cx="525828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#6 - cognitive overload</a:t>
            </a:r>
            <a:endParaRPr/>
          </a:p>
        </p:txBody>
      </p:sp>
      <p:sp>
        <p:nvSpPr>
          <p:cNvPr id="261" name="Google Shape;261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use of pre attentive attributes (but don’t overdo it)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2 - pre-attentive processing</a:t>
            </a:r>
            <a:endParaRPr/>
          </a:p>
        </p:txBody>
      </p:sp>
      <p:sp>
        <p:nvSpPr>
          <p:cNvPr id="267" name="Google Shape;267;p38"/>
          <p:cNvSpPr txBox="1"/>
          <p:nvPr>
            <p:ph idx="1" type="subTitle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Experiment with different target detection attempts for colour, shape, colour+shape - tell the class at what point you became less efficient at detecting the shapes</a:t>
            </a:r>
            <a:r>
              <a:rPr lang="en"/>
              <a:t> - </a:t>
            </a:r>
            <a:r>
              <a:rPr lang="en" u="sng">
                <a:hlinkClick r:id="rId3"/>
              </a:rPr>
              <a:t>here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attentive attributes</a:t>
            </a:r>
            <a:endParaRPr/>
          </a:p>
        </p:txBody>
      </p:sp>
      <p:pic>
        <p:nvPicPr>
          <p:cNvPr id="273" name="Google Shape;273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375" y="1094100"/>
            <a:ext cx="6868300" cy="382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cognitive overload</a:t>
            </a:r>
            <a:endParaRPr/>
          </a:p>
        </p:txBody>
      </p:sp>
      <p:sp>
        <p:nvSpPr>
          <p:cNvPr id="279" name="Google Shape;279;p40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0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message at a 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0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Simplify if possible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40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Never go 3D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5" name="Google Shape;285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825" y="2078275"/>
            <a:ext cx="4427108" cy="29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#7 - be careful with colours</a:t>
            </a:r>
            <a:endParaRPr/>
          </a:p>
        </p:txBody>
      </p:sp>
      <p:sp>
        <p:nvSpPr>
          <p:cNvPr id="291" name="Google Shape;291;p41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Colours should be appropriate, not reused, not overwhelming, </a:t>
            </a:r>
            <a:r>
              <a:rPr lang="en"/>
              <a:t>preferably complementary and/or meaningful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075" y="152400"/>
            <a:ext cx="659185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Colours have meaning- and it varies by culture </a:t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175" y="1100225"/>
            <a:ext cx="6444206" cy="3820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subjective</a:t>
            </a:r>
            <a:endParaRPr/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325" y="968350"/>
            <a:ext cx="7174826" cy="40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subjective</a:t>
            </a:r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425" y="139850"/>
            <a:ext cx="4706899" cy="47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has perceptual boundaries</a:t>
            </a:r>
            <a:r>
              <a:rPr lang="en"/>
              <a:t> </a:t>
            </a:r>
            <a:endParaRPr/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50" y="1277375"/>
            <a:ext cx="5041500" cy="36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that dress ?</a:t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425" y="1017800"/>
            <a:ext cx="5566125" cy="40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that dress ?</a:t>
            </a:r>
            <a:endParaRPr/>
          </a:p>
        </p:txBody>
      </p:sp>
      <p:pic>
        <p:nvPicPr>
          <p:cNvPr id="327" name="Google Shape;3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739292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3 - brand+colour+psych</a:t>
            </a:r>
            <a:endParaRPr/>
          </a:p>
        </p:txBody>
      </p:sp>
      <p:sp>
        <p:nvSpPr>
          <p:cNvPr id="333" name="Google Shape;333;p48"/>
          <p:cNvSpPr txBox="1"/>
          <p:nvPr>
            <p:ph idx="1" type="subTitle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en" u="sng">
                <a:hlinkClick r:id="rId3"/>
              </a:rPr>
              <a:t>Take the brand colour quiz - do you know brands by their colour?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lphaLcParenR"/>
            </a:pPr>
            <a:r>
              <a:rPr lang="en" u="sng">
                <a:hlinkClick r:id="rId4"/>
              </a:rPr>
              <a:t>Find out how sensitive to colour you personally are</a:t>
            </a:r>
            <a:r>
              <a:rPr lang="en"/>
              <a:t>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lphaLcParenR"/>
            </a:pPr>
            <a:r>
              <a:rPr lang="en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Complete the colour psychology worksheet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complementary colours</a:t>
            </a:r>
            <a:endParaRPr/>
          </a:p>
        </p:txBody>
      </p:sp>
      <p:pic>
        <p:nvPicPr>
          <p:cNvPr id="339" name="Google Shape;3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025" y="1017800"/>
            <a:ext cx="3910924" cy="408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intuitive (/meaningful)</a:t>
            </a:r>
            <a:r>
              <a:rPr lang="en"/>
              <a:t> colours</a:t>
            </a:r>
            <a:endParaRPr/>
          </a:p>
        </p:txBody>
      </p:sp>
      <p:pic>
        <p:nvPicPr>
          <p:cNvPr id="345" name="Google Shape;3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75" y="972375"/>
            <a:ext cx="698207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contrasting </a:t>
            </a:r>
            <a:r>
              <a:rPr lang="en"/>
              <a:t>colours</a:t>
            </a:r>
            <a:endParaRPr/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450" y="1094100"/>
            <a:ext cx="590432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350" y="86450"/>
            <a:ext cx="654424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inadvertent colour associations</a:t>
            </a:r>
            <a:endParaRPr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575" y="1154975"/>
            <a:ext cx="6031031" cy="3820902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</a:t>
            </a:r>
            <a:r>
              <a:rPr lang="en" u="sng"/>
              <a:t>can</a:t>
            </a:r>
            <a:r>
              <a:rPr lang="en"/>
              <a:t> mean more</a:t>
            </a:r>
            <a:endParaRPr/>
          </a:p>
        </p:txBody>
      </p:sp>
      <p:pic>
        <p:nvPicPr>
          <p:cNvPr id="363" name="Google Shape;3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198" cy="325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#8 - ditch the chart junk</a:t>
            </a:r>
            <a:endParaRPr/>
          </a:p>
        </p:txBody>
      </p:sp>
      <p:sp>
        <p:nvSpPr>
          <p:cNvPr id="369" name="Google Shape;369;p5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 your data to ink ratio - more data, less pointless ink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ditch the chart junk- steps</a:t>
            </a:r>
            <a:endParaRPr/>
          </a:p>
        </p:txBody>
      </p:sp>
      <p:sp>
        <p:nvSpPr>
          <p:cNvPr id="375" name="Google Shape;375;p55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5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Redundant 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55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5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Sensible axis labels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p55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5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Background noise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113" y="2078275"/>
            <a:ext cx="3847924" cy="29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199" cy="342295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 txBox="1"/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https://www.storytellingwithdata.com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#9 - remember your audience</a:t>
            </a:r>
            <a:endParaRPr/>
          </a:p>
        </p:txBody>
      </p:sp>
      <p:sp>
        <p:nvSpPr>
          <p:cNvPr id="393" name="Google Shape;393;p5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forget the question is for target audience, their context and their prior experience with the UI.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Tailor</a:t>
            </a:r>
            <a:r>
              <a:rPr lang="en"/>
              <a:t> the data product as needed to match the users needs.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311700" y="640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Unfortunately everyone is goldilocks</a:t>
            </a:r>
            <a:endParaRPr/>
          </a:p>
        </p:txBody>
      </p:sp>
      <p:pic>
        <p:nvPicPr>
          <p:cNvPr id="399" name="Google Shape;3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000"/>
            <a:ext cx="8300543" cy="404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4 - great (news) data vizzing</a:t>
            </a:r>
            <a:endParaRPr/>
          </a:p>
        </p:txBody>
      </p:sp>
      <p:sp>
        <p:nvSpPr>
          <p:cNvPr id="405" name="Google Shape;405;p59"/>
          <p:cNvSpPr txBox="1"/>
          <p:nvPr>
            <p:ph idx="1" type="subTitle"/>
          </p:nvPr>
        </p:nvSpPr>
        <p:spPr>
          <a:xfrm>
            <a:off x="204100" y="2715950"/>
            <a:ext cx="86160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if you can find a really bad  or good example for yourself of visual best practices with data in the news coverage of your country / city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#10 - keep it relevant</a:t>
            </a:r>
            <a:endParaRPr/>
          </a:p>
        </p:txBody>
      </p:sp>
      <p:sp>
        <p:nvSpPr>
          <p:cNvPr id="411" name="Google Shape;411;p60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report that’s out of date is the definition of chart junk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400" y="189575"/>
            <a:ext cx="4609951" cy="460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725" y="275125"/>
            <a:ext cx="6419674" cy="4593250"/>
          </a:xfrm>
          <a:prstGeom prst="rect">
            <a:avLst/>
          </a:prstGeom>
          <a:noFill/>
          <a:ln cap="flat" cmpd="sng" w="9525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#11 - exceptions to every rule</a:t>
            </a:r>
            <a:endParaRPr/>
          </a:p>
        </p:txBody>
      </p:sp>
      <p:sp>
        <p:nvSpPr>
          <p:cNvPr id="422" name="Google Shape;422;p6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 breaking a best practice principle can help you communicate the data story more effectively</a:t>
            </a:r>
            <a:endParaRPr/>
          </a:p>
        </p:txBody>
      </p:sp>
      <p:pic>
        <p:nvPicPr>
          <p:cNvPr id="423" name="Google Shape;4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200" y="85338"/>
            <a:ext cx="1800097" cy="168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138" y="81050"/>
            <a:ext cx="4763874" cy="49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3"/>
          <p:cNvSpPr txBox="1"/>
          <p:nvPr/>
        </p:nvSpPr>
        <p:spPr>
          <a:xfrm>
            <a:off x="337950" y="873750"/>
            <a:ext cx="3484800" cy="2697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391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92929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" sz="1750">
                <a:solidFill>
                  <a:srgbClr val="292929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Don’t break the y-axis scale</a:t>
            </a:r>
            <a:endParaRPr sz="1750">
              <a:solidFill>
                <a:srgbClr val="292929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Economist</a:t>
            </a: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occasionally gets complaints from readers about charts where the numerical axis doesn’t start at zero. It’s no wonder they are treated with suspicion. A truncated axis can cause small differences to appear larger, or make a rise or fall look more dramatic. “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4"/>
          <p:cNvSpPr txBox="1"/>
          <p:nvPr/>
        </p:nvSpPr>
        <p:spPr>
          <a:xfrm>
            <a:off x="337950" y="873750"/>
            <a:ext cx="3484800" cy="343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7391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92929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“ Don’t go 3D… </a:t>
            </a:r>
            <a:endParaRPr sz="1750">
              <a:solidFill>
                <a:srgbClr val="292929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Ever since Microsoft Excel launched a thousand 3D pie charts into business meetings, 3D charts have been among the most vilified of data visualisations. There are two types of 3D visualisations: ones where the third dimension is used to depict a third variable, and others where it is purely cosmetic. </a:t>
            </a:r>
            <a:r>
              <a:rPr lang="en" sz="1100">
                <a:solidFill>
                  <a:srgbClr val="292929"/>
                </a:solidFill>
                <a:highlight>
                  <a:srgbClr val="F3F0EF"/>
                </a:highlight>
                <a:latin typeface="Georgia"/>
                <a:ea typeface="Georgia"/>
                <a:cs typeface="Georgia"/>
                <a:sym typeface="Georgia"/>
              </a:rPr>
              <a:t>Decorative 3D is particularly frowned upon as it needlessly distorts the data in multiple ways ”</a:t>
            </a:r>
            <a:endParaRPr sz="11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35" name="Google Shape;4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150" y="152400"/>
            <a:ext cx="5016448" cy="479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- data story makeover</a:t>
            </a:r>
            <a:endParaRPr/>
          </a:p>
        </p:txBody>
      </p:sp>
      <p:sp>
        <p:nvSpPr>
          <p:cNvPr id="441" name="Google Shape;441;p65"/>
          <p:cNvSpPr txBox="1"/>
          <p:nvPr>
            <p:ph idx="1" type="subTitle"/>
          </p:nvPr>
        </p:nvSpPr>
        <p:spPr>
          <a:xfrm>
            <a:off x="598100" y="2715945"/>
            <a:ext cx="82221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: mid bootcamp viz or makeovermonday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 : </a:t>
            </a:r>
            <a:r>
              <a:rPr lang="en"/>
              <a:t>Using </a:t>
            </a:r>
            <a:r>
              <a:rPr lang="en" u="sng">
                <a:hlinkClick r:id="rId3"/>
              </a:rPr>
              <a:t>this data set</a:t>
            </a:r>
            <a:r>
              <a:rPr lang="en"/>
              <a:t> about the cost of mobile data globally, plot a single chart, applying visual best practices.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audience - readers of </a:t>
            </a:r>
            <a:r>
              <a:rPr lang="en" u="sng">
                <a:hlinkClick r:id="rId4"/>
              </a:rPr>
              <a:t>The Economist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475" y="41075"/>
            <a:ext cx="2432875" cy="50613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7" name="Google Shape;447;p66"/>
          <p:cNvSpPr txBox="1"/>
          <p:nvPr/>
        </p:nvSpPr>
        <p:spPr>
          <a:xfrm>
            <a:off x="1209725" y="1589425"/>
            <a:ext cx="1599000" cy="70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Original visualisation :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7501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369" y="152400"/>
            <a:ext cx="4112123" cy="48387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#1 - Choosing the right chart</a:t>
            </a:r>
            <a:endParaRPr/>
          </a:p>
        </p:txBody>
      </p:sp>
      <p:sp>
        <p:nvSpPr>
          <p:cNvPr id="153" name="Google Shape;153;p1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visual appropriate to the question you are seeking to answer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311700" y="185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Minard's Visualization Of Napoleon's 1812 March</a:t>
            </a:r>
            <a:endParaRPr b="1" sz="2300">
              <a:solidFill>
                <a:srgbClr val="29292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6000"/>
            <a:ext cx="8520600" cy="4123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67100"/>
            <a:ext cx="85206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9292C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https://informationisbeautiful.net/</a:t>
            </a:r>
            <a:endParaRPr b="1" sz="2300">
              <a:solidFill>
                <a:srgbClr val="29292C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6000"/>
            <a:ext cx="8839201" cy="393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